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5" r:id="rId5"/>
    <p:sldId id="266" r:id="rId6"/>
    <p:sldId id="258" r:id="rId7"/>
    <p:sldId id="264" r:id="rId8"/>
    <p:sldId id="259" r:id="rId9"/>
    <p:sldId id="26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44C2A-42CE-4F0C-660F-31E01BDF80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718BFF-04A4-00D9-04A2-5DB800F683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C34AE-28C2-EF02-60E6-DF877A131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8EC0-9544-4AC3-89D7-FE7BD2046542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A4BDC6-4DE5-497E-FB54-4E5DAA238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CC2140-1B5F-8611-4EFA-CE403C817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5646-7CCD-4DA3-95AE-6965D4337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999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9B5A4-1609-06E4-5F8B-06460EE9F5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FEB72-F679-125F-2CD1-D1510A32D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9FFCD2-1296-0228-6D18-3924564DD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8EC0-9544-4AC3-89D7-FE7BD2046542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389AC-7234-A931-4C0E-A4DB9544B3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E42A3B-AF17-D87E-56AF-70B8B3E77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5646-7CCD-4DA3-95AE-6965D4337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5988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C1C0BC-768F-2CD6-F7C3-8963E48203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E23E66-27CE-2672-A627-3BC77E3D5B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4B2D1A-5A8A-83DE-BFED-CEA02BA86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8EC0-9544-4AC3-89D7-FE7BD2046542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77D92-C14A-2439-4611-15C30D347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4BD32-2060-AB7C-E347-105A9D829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5646-7CCD-4DA3-95AE-6965D4337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505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4BD7E-23FF-8DC5-8F77-120F640C3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60DD6E-D853-E254-30D6-2DD2B9FB9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024AC-7FBE-CB53-E55F-FDB2A28DC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8EC0-9544-4AC3-89D7-FE7BD2046542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10408E-DE89-689C-47E3-746561474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E8AA5-C334-5A27-9676-8A4FF86D0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5646-7CCD-4DA3-95AE-6965D4337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59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6F7F97-0162-A1BC-745E-DDA5DF42F7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96118-599B-907D-5CC1-A9953E6DE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D4390-ADCA-0024-A77B-41774D19E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8EC0-9544-4AC3-89D7-FE7BD2046542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0742CD-18BF-A329-AEC1-3B92E124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EB75D-DEF2-C459-8837-EAB2A06EC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5646-7CCD-4DA3-95AE-6965D4337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404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26C8AC-8D37-FB4C-F1D8-E6E875DD9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9DC20-57FE-7E65-5573-456F45141B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CAB8C0-0F67-09EF-481D-398D91CEE7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1DA8B-1F2A-3584-F4BB-135B0018B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8EC0-9544-4AC3-89D7-FE7BD2046542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C75C74-3812-4F3F-96B9-856C510B6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7782D-C673-4F94-731F-072A48311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5646-7CCD-4DA3-95AE-6965D4337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674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D44598-046A-6134-55E7-A1812A20F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BC8A00-9714-F4E8-5F4E-79E234004A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8C3A82-F977-7D0A-E590-BF51C6D96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2F48F7-34C8-8C99-E77B-92860AB6A0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51EF99-4D13-CF7B-4A2D-CF30CF74E5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5675C0-7E20-541A-2DE6-11B213432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8EC0-9544-4AC3-89D7-FE7BD2046542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A8A367B-A2B0-6265-B45A-2C28461A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038213-FFA6-CB4C-DD53-2365CE14C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5646-7CCD-4DA3-95AE-6965D4337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1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DA7BC-806C-CB09-0686-FCD34691B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56F9B7-A980-1D74-1FAE-BA46FD1A3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8EC0-9544-4AC3-89D7-FE7BD2046542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D5F1219-73DA-0092-20DF-4FD75B270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1FB1D-3960-BC02-0F9E-8080EDDFA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5646-7CCD-4DA3-95AE-6965D4337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418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31A9CEC-DC3E-387E-A5D3-6465EE05D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8EC0-9544-4AC3-89D7-FE7BD2046542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39ADC3-C54C-325B-E91B-13499490E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12A5B1-07CE-B087-043C-FFC98766E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5646-7CCD-4DA3-95AE-6965D4337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49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5F4E3-1D25-31A1-AD7F-F961E56FC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0BA948-A919-1E1D-BD7C-A9D7ABD5A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61A159-E55A-D470-5F4E-B98EA55A6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551CC9-F3A4-089F-56BE-15FAC9C25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8EC0-9544-4AC3-89D7-FE7BD2046542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A723E5-9B68-1478-C4E3-FA0A81A87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425AE8-6B87-698F-70D0-80ED019B5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5646-7CCD-4DA3-95AE-6965D4337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923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0AC3E-EE41-B831-73EB-E62EEE4D5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171BEB-2DB0-8470-A870-DF279E64AB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EDA727-4900-49E2-9F26-64D9D78363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6523DC-5A0E-D7B6-AFBC-AE24A15B6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58EC0-9544-4AC3-89D7-FE7BD2046542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F74369-ECC7-C25D-E1E5-288EA690C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D6AD22-84B1-B0D7-C584-B4599C94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25646-7CCD-4DA3-95AE-6965D4337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224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741ED7-791E-90E1-DC51-E1E17ECCCD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1BB1E2-58D0-D69A-DCCD-516B6F2F9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7CCF8-8DA7-2F97-4A63-D7E6C9FB2B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58EC0-9544-4AC3-89D7-FE7BD2046542}" type="datetimeFigureOut">
              <a:rPr lang="en-US" smtClean="0"/>
              <a:t>7/18/2023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21404-9B8B-2961-4582-10C450F3F8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9849D0-83FA-0EF7-43D9-AAD59FFEA9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25646-7CCD-4DA3-95AE-6965D4337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251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4522B21E-B2B9-4C72-9A71-C87EFD1374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B7D2A2-F448-44D4-938C-DC84CBCB3B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"/>
            <a:ext cx="12192000" cy="441258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71AEA07-1E14-44B4-8E55-64EF049CD6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6464" y="551962"/>
            <a:ext cx="10999072" cy="4618549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3CB21D0-9A83-1795-7335-4FEF918227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93338"/>
            <a:ext cx="9144000" cy="3274592"/>
          </a:xfrm>
        </p:spPr>
        <p:txBody>
          <a:bodyPr anchor="ctr">
            <a:normAutofit/>
          </a:bodyPr>
          <a:lstStyle/>
          <a:p>
            <a:r>
              <a:rPr lang="en-US" sz="7200" dirty="0"/>
              <a:t>City Pension Contributions and Trust Forecast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D4CA6F1-2473-4FDC-AEE6-743B0A395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514052"/>
            <a:ext cx="9144000" cy="651910"/>
          </a:xfrm>
        </p:spPr>
        <p:txBody>
          <a:bodyPr anchor="ctr">
            <a:noAutofit/>
          </a:bodyPr>
          <a:lstStyle/>
          <a:p>
            <a:r>
              <a:rPr lang="en-US" dirty="0"/>
              <a:t>City Council Meeting</a:t>
            </a:r>
          </a:p>
          <a:p>
            <a:r>
              <a:rPr lang="en-US" dirty="0"/>
              <a:t>July 18, 2023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7C8EA93-3210-4C62-99E9-153C275E3A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596464" y="6354708"/>
            <a:ext cx="11000232" cy="0"/>
          </a:xfrm>
          <a:prstGeom prst="line">
            <a:avLst/>
          </a:prstGeom>
          <a:ln w="1016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 descr="Calendar&#10;&#10;Description automatically generated">
            <a:extLst>
              <a:ext uri="{FF2B5EF4-FFF2-40B4-BE49-F238E27FC236}">
                <a16:creationId xmlns:a16="http://schemas.microsoft.com/office/drawing/2014/main" id="{65568979-DF1C-3DA0-6E74-2C8B081233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5532" y="4036943"/>
            <a:ext cx="2209799" cy="219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2238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FC13-55DF-380A-8549-28F86B11E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0011"/>
          </a:xfr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000" dirty="0"/>
              <a:t>City Annual Required Contribution to CalPERS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46AB28-7648-C75A-D0D0-223FFEF9E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0404"/>
            <a:ext cx="10515600" cy="4351338"/>
          </a:xfrm>
        </p:spPr>
        <p:txBody>
          <a:bodyPr/>
          <a:lstStyle/>
          <a:p>
            <a:r>
              <a:rPr lang="en-US" dirty="0"/>
              <a:t>Total Employer Contribution = Normal Cost + Unfunded Accrued Liability (UAL)</a:t>
            </a:r>
          </a:p>
          <a:p>
            <a:pPr lvl="1"/>
            <a:r>
              <a:rPr lang="en-US" dirty="0"/>
              <a:t>City staff contributes to the City’s (employer) contribution under cost sharing agreements</a:t>
            </a:r>
            <a:br>
              <a:rPr lang="en-US" dirty="0"/>
            </a:br>
            <a:endParaRPr lang="en-US" dirty="0"/>
          </a:p>
          <a:p>
            <a:r>
              <a:rPr lang="en-US" dirty="0"/>
              <a:t>City contributions expected to increase annually through FY 2034/35, then expected to decrease through FY 2049/50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981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itle 1">
            <a:extLst>
              <a:ext uri="{FF2B5EF4-FFF2-40B4-BE49-F238E27FC236}">
                <a16:creationId xmlns:a16="http://schemas.microsoft.com/office/drawing/2014/main" id="{6AE43582-7A9F-CDBD-1018-89BBFAFB1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368" y="276894"/>
            <a:ext cx="10515600" cy="805948"/>
          </a:xfr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City Annual Required Contribution to CalPERS</a:t>
            </a:r>
          </a:p>
        </p:txBody>
      </p:sp>
      <p:pic>
        <p:nvPicPr>
          <p:cNvPr id="4" name="Content Placeholder 3" descr="Chart&#10;&#10;Description automatically generated">
            <a:extLst>
              <a:ext uri="{FF2B5EF4-FFF2-40B4-BE49-F238E27FC236}">
                <a16:creationId xmlns:a16="http://schemas.microsoft.com/office/drawing/2014/main" id="{1657C5AC-83EC-9FD4-7666-EA2F58C8CE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84" r="-4" b="1083"/>
          <a:stretch/>
        </p:blipFill>
        <p:spPr>
          <a:xfrm>
            <a:off x="2247877" y="1510965"/>
            <a:ext cx="7889762" cy="4849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34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89C6D-6514-48BC-9F72-08BE3C09E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8168"/>
            <a:ext cx="10515600" cy="725738"/>
          </a:xfr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Total Pension Costs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4B93B4-61B7-8B7E-719C-C536C901F6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r>
              <a:rPr lang="en-US" dirty="0"/>
              <a:t>Total pension costs consists of the annual required contribution (net of employee cost-share) and pension obligation bond debt service</a:t>
            </a:r>
          </a:p>
          <a:p>
            <a:pPr lvl="1"/>
            <a:r>
              <a:rPr lang="en-US" dirty="0"/>
              <a:t>General Fund costs partially offset by the transfer from the Section 115 Trust 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Total pension costs expected to decrease after pension obligation bonds are fully paid and retired in FY 2035/36</a:t>
            </a:r>
          </a:p>
        </p:txBody>
      </p:sp>
    </p:spTree>
    <p:extLst>
      <p:ext uri="{BB962C8B-B14F-4D97-AF65-F5344CB8AC3E}">
        <p14:creationId xmlns:p14="http://schemas.microsoft.com/office/powerpoint/2010/main" val="501296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789C6D-6514-48BC-9F72-08BE3C09E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625"/>
            <a:ext cx="10515600" cy="777485"/>
          </a:xfr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Total Pension Costs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AF51238-49F3-2DB0-2EEC-A0354E384D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0610" y="1052171"/>
            <a:ext cx="5501557" cy="5631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217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8FFF0-3D3E-5C3C-5E44-270F996A56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7928"/>
          </a:xfr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Comparison of Total Pension Costs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9B0CD89-8DFC-D153-A471-5DD2506C195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1838" y="1447800"/>
            <a:ext cx="9778667" cy="4626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9916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E787A-6FA1-3E4B-2E58-7F14A235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21990"/>
          </a:xfr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Section 115 Trust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FBDEB8-EB79-F83E-B0B3-87678F076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846"/>
            <a:ext cx="10515600" cy="4351338"/>
          </a:xfrm>
        </p:spPr>
        <p:txBody>
          <a:bodyPr/>
          <a:lstStyle/>
          <a:p>
            <a:r>
              <a:rPr lang="en-US" dirty="0"/>
              <a:t>Established in 2018 to offset increases in the City’s annual required contribution to CalPERS</a:t>
            </a:r>
          </a:p>
          <a:p>
            <a:r>
              <a:rPr lang="en-US" dirty="0"/>
              <a:t>The funds can only be used to transfer directly to CalPERS or to reimburse the City for contributions made to CalPERS</a:t>
            </a:r>
          </a:p>
          <a:p>
            <a:r>
              <a:rPr lang="en-US" dirty="0"/>
              <a:t>Amount transferred from the Trust Fund is determined by calculating the difference between the required annual contribution for a given year and that from FY 2018/19, the baseline year</a:t>
            </a:r>
          </a:p>
          <a:p>
            <a:r>
              <a:rPr lang="en-US" dirty="0"/>
              <a:t>Trust Fund is estimated to last through FY 2029/30 after which the City will need to fund the full amount of the annual required contribution</a:t>
            </a:r>
          </a:p>
        </p:txBody>
      </p:sp>
    </p:spTree>
    <p:extLst>
      <p:ext uri="{BB962C8B-B14F-4D97-AF65-F5344CB8AC3E}">
        <p14:creationId xmlns:p14="http://schemas.microsoft.com/office/powerpoint/2010/main" val="1130650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14DB3-DD75-7523-13D1-5A1DFF783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7822"/>
          </a:xfr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6">
              <a:shade val="15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Lifespan of Section 115 Trust Fund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9BA4189D-2A4F-35AE-83AD-0CDFDBC5D4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5845" y="1306930"/>
            <a:ext cx="9658355" cy="22461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61DA8BE-4C51-EDC3-8F25-86FB9F6D2B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5845" y="3737041"/>
            <a:ext cx="9658355" cy="2243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9059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F439F-61C0-A713-7BBF-E96BACC438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27E0AB-D94F-745B-C45D-1422C6557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Questions and Comments?</a:t>
            </a:r>
          </a:p>
        </p:txBody>
      </p:sp>
    </p:spTree>
    <p:extLst>
      <p:ext uri="{BB962C8B-B14F-4D97-AF65-F5344CB8AC3E}">
        <p14:creationId xmlns:p14="http://schemas.microsoft.com/office/powerpoint/2010/main" val="1936709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239</Words>
  <Application>Microsoft Office PowerPoint</Application>
  <PresentationFormat>Widescreen</PresentationFormat>
  <Paragraphs>25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City Pension Contributions and Trust Forecast</vt:lpstr>
      <vt:lpstr>City Annual Required Contribution to CalPERS</vt:lpstr>
      <vt:lpstr>City Annual Required Contribution to CalPERS</vt:lpstr>
      <vt:lpstr>Total Pension Costs</vt:lpstr>
      <vt:lpstr>Total Pension Costs</vt:lpstr>
      <vt:lpstr>Comparison of Total Pension Costs</vt:lpstr>
      <vt:lpstr>Section 115 Trust Fund</vt:lpstr>
      <vt:lpstr>Lifespan of Section 115 Trust Fund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City Pension Contributions and Trust Forecast</dc:title>
  <dc:creator>Markisha Guillory</dc:creator>
  <cp:lastModifiedBy>Markisha Guillory</cp:lastModifiedBy>
  <cp:revision>6</cp:revision>
  <dcterms:created xsi:type="dcterms:W3CDTF">2023-07-18T17:24:50Z</dcterms:created>
  <dcterms:modified xsi:type="dcterms:W3CDTF">2023-07-18T23:10:02Z</dcterms:modified>
</cp:coreProperties>
</file>